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9144000"/>
  <p:notesSz cx="6858000" cy="9144000"/>
  <p:embeddedFontLst>
    <p:embeddedFont>
      <p:font typeface="Constantia"/>
      <p:regular r:id="rId25"/>
      <p:bold r:id="rId26"/>
      <p:italic r:id="rId27"/>
      <p:boldItalic r:id="rId28"/>
    </p:embeddedFont>
    <p:embeddedFont>
      <p:font typeface="Old Standard TT"/>
      <p:regular r:id="rId29"/>
      <p:bold r:id="rId30"/>
      <p: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Constantia-bold.fntdata"/><Relationship Id="rId25" Type="http://schemas.openxmlformats.org/officeDocument/2006/relationships/font" Target="fonts/Constantia-regular.fntdata"/><Relationship Id="rId28" Type="http://schemas.openxmlformats.org/officeDocument/2006/relationships/font" Target="fonts/Constantia-boldItalic.fntdata"/><Relationship Id="rId27" Type="http://schemas.openxmlformats.org/officeDocument/2006/relationships/font" Target="fonts/Constantia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ldStandardT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ldStandardTT-italic.fntdata"/><Relationship Id="rId30" Type="http://schemas.openxmlformats.org/officeDocument/2006/relationships/font" Target="fonts/OldStandardTT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jp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0.png>
</file>

<file path=ppt/media/image21.jpg>
</file>

<file path=ppt/media/image2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" name="Shape 223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" name="Shape 232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1" name="Shape 241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" name="Shape 256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" name="Shape 26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" name="Shape 170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0" y="133"/>
            <a:ext cx="9144000" cy="228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5" name="Shape 15"/>
          <p:cNvCxnSpPr/>
          <p:nvPr/>
        </p:nvCxnSpPr>
        <p:spPr>
          <a:xfrm>
            <a:off x="641934" y="4796666"/>
            <a:ext cx="390299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Shape 16"/>
          <p:cNvSpPr txBox="1"/>
          <p:nvPr>
            <p:ph type="ctrTitle"/>
          </p:nvPr>
        </p:nvSpPr>
        <p:spPr>
          <a:xfrm>
            <a:off x="512700" y="2524400"/>
            <a:ext cx="8118600" cy="2030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12700" y="5120852"/>
            <a:ext cx="8118600" cy="1050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311700" y="1386200"/>
            <a:ext cx="8520600" cy="2808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b="1" sz="14000"/>
            </a:lvl1pPr>
            <a:lvl2pPr lvl="1" rtl="0" algn="ctr">
              <a:spcBef>
                <a:spcPts val="0"/>
              </a:spcBef>
              <a:buSzPct val="100000"/>
              <a:defRPr b="1" sz="14000"/>
            </a:lvl2pPr>
            <a:lvl3pPr lvl="2" rtl="0" algn="ctr">
              <a:spcBef>
                <a:spcPts val="0"/>
              </a:spcBef>
              <a:buSzPct val="100000"/>
              <a:defRPr b="1" sz="14000"/>
            </a:lvl3pPr>
            <a:lvl4pPr lvl="3" rtl="0" algn="ctr">
              <a:spcBef>
                <a:spcPts val="0"/>
              </a:spcBef>
              <a:buSzPct val="100000"/>
              <a:defRPr b="1" sz="14000"/>
            </a:lvl4pPr>
            <a:lvl5pPr lvl="4" rtl="0" algn="ctr">
              <a:spcBef>
                <a:spcPts val="0"/>
              </a:spcBef>
              <a:buSzPct val="100000"/>
              <a:defRPr b="1" sz="14000"/>
            </a:lvl5pPr>
            <a:lvl6pPr lvl="5" rtl="0" algn="ctr">
              <a:spcBef>
                <a:spcPts val="0"/>
              </a:spcBef>
              <a:buSzPct val="100000"/>
              <a:defRPr b="1" sz="14000"/>
            </a:lvl6pPr>
            <a:lvl7pPr lvl="6" rtl="0" algn="ctr">
              <a:spcBef>
                <a:spcPts val="0"/>
              </a:spcBef>
              <a:buSzPct val="100000"/>
              <a:defRPr b="1" sz="14000"/>
            </a:lvl7pPr>
            <a:lvl8pPr lvl="7" rtl="0" algn="ctr">
              <a:spcBef>
                <a:spcPts val="0"/>
              </a:spcBef>
              <a:buSzPct val="100000"/>
              <a:defRPr b="1" sz="14000"/>
            </a:lvl8pPr>
            <a:lvl9pPr lvl="8" rtl="0"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11700" y="4304566"/>
            <a:ext cx="8520600" cy="1734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457200" y="7048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Calibri"/>
              <a:buNone/>
              <a:defRPr b="0" i="0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457200" y="1935161"/>
            <a:ext cx="82296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7475" lvl="0" marL="274320" marR="0" rtl="0" algn="l">
              <a:spcBef>
                <a:spcPts val="52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b="0" i="0" sz="2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-129540" lvl="1" marL="640080" marR="0" rtl="0" algn="l">
              <a:spcBef>
                <a:spcPts val="48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b="0" i="0" sz="2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-160655" lvl="2" marL="914400" marR="0" rtl="0" algn="l">
              <a:spcBef>
                <a:spcPts val="42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b="0" i="0" sz="21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-128269" lvl="3" marL="1188720" marR="0" rtl="0" algn="l">
              <a:spcBef>
                <a:spcPts val="40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b="0" i="0" sz="20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-135889" lvl="4" marL="1463040" marR="0" rtl="0" algn="l">
              <a:spcBef>
                <a:spcPts val="40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b="0" i="0" sz="20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-121920" lvl="5" marL="1737360" marR="0" rtl="0" algn="l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-111760" lvl="6" marL="1920240" marR="0" rtl="0" algn="l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-86360" lvl="7" marL="219456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-93979" lvl="8" marL="2468880" marR="0" rtl="0" algn="l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2667000" y="6356350"/>
            <a:ext cx="335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7924800" y="6356350"/>
            <a:ext cx="76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5C75"/>
              </a:buClr>
              <a:buSzPct val="25000"/>
              <a:buFont typeface="Constantia"/>
              <a:buNone/>
            </a:pPr>
            <a:fld id="{00000000-1234-1234-1234-123412341234}" type="slidenum">
              <a:rPr b="0" i="0" lang="en-US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457200" y="7040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Calibri"/>
              <a:buNone/>
              <a:defRPr b="0" i="0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457200" y="1920084"/>
            <a:ext cx="4038600" cy="44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7475" lvl="0" marL="274320" marR="0" rtl="0" algn="l">
              <a:spcBef>
                <a:spcPts val="52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6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-129540" lvl="1" marL="640080" marR="0" rtl="0" algn="l">
              <a:spcBef>
                <a:spcPts val="48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b="0" i="0" sz="2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-165100" lvl="2" marL="914400" marR="0" rtl="0" algn="l">
              <a:spcBef>
                <a:spcPts val="40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b="0" i="0" sz="20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-136525" lvl="3" marL="1188720" marR="0" rtl="0" algn="l">
              <a:spcBef>
                <a:spcPts val="36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-144144" lvl="4" marL="1463040" marR="0" rtl="0" algn="l">
              <a:spcBef>
                <a:spcPts val="36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-121920" lvl="5" marL="1737360" marR="0" rtl="0" algn="l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-111760" lvl="6" marL="1920240" marR="0" rtl="0" algn="l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-86360" lvl="7" marL="219456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-93979" lvl="8" marL="2468880" marR="0" rtl="0" algn="l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648200" y="1920084"/>
            <a:ext cx="4038600" cy="44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7475" lvl="0" marL="274320" marR="0" rtl="0" algn="l">
              <a:spcBef>
                <a:spcPts val="52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6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-129540" lvl="1" marL="640080" marR="0" rtl="0" algn="l">
              <a:spcBef>
                <a:spcPts val="48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b="0" i="0" sz="2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-165100" lvl="2" marL="914400" marR="0" rtl="0" algn="l">
              <a:spcBef>
                <a:spcPts val="40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b="0" i="0" sz="20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-136525" lvl="3" marL="1188720" marR="0" rtl="0" algn="l">
              <a:spcBef>
                <a:spcPts val="36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-144144" lvl="4" marL="1463040" marR="0" rtl="0" algn="l">
              <a:spcBef>
                <a:spcPts val="36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-121920" lvl="5" marL="1737360" marR="0" rtl="0" algn="l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-111760" lvl="6" marL="1920240" marR="0" rtl="0" algn="l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-86360" lvl="7" marL="219456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6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-93979" lvl="8" marL="2468880" marR="0" rtl="0" algn="l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b="0" i="0" sz="14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2667000" y="6356350"/>
            <a:ext cx="335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7924800" y="6356350"/>
            <a:ext cx="76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5C75"/>
              </a:buClr>
              <a:buSzPct val="25000"/>
              <a:buFont typeface="Constantia"/>
              <a:buNone/>
            </a:pPr>
            <a:fld id="{00000000-1234-1234-1234-123412341234}" type="slidenum">
              <a:rPr b="0" i="0" lang="en-US" sz="1200" u="none">
                <a:solidFill>
                  <a:srgbClr val="045C75"/>
                </a:solidFill>
                <a:latin typeface="Constantia"/>
                <a:ea typeface="Constantia"/>
                <a:cs typeface="Constantia"/>
                <a:sym typeface="Constant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641934" y="4796666"/>
            <a:ext cx="390299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" name="Shape 21"/>
          <p:cNvSpPr txBox="1"/>
          <p:nvPr>
            <p:ph type="title"/>
          </p:nvPr>
        </p:nvSpPr>
        <p:spPr>
          <a:xfrm>
            <a:off x="512700" y="2524400"/>
            <a:ext cx="8118600" cy="2030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" name="Shape 25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562133"/>
            <a:ext cx="8520600" cy="4529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562233"/>
            <a:ext cx="3999900" cy="4529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2" type="body"/>
          </p:nvPr>
        </p:nvSpPr>
        <p:spPr>
          <a:xfrm>
            <a:off x="4832400" y="1562233"/>
            <a:ext cx="3999900" cy="4529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490250" y="701800"/>
            <a:ext cx="5604000" cy="545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4572000" y="-33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" name="Shape 45"/>
          <p:cNvCxnSpPr/>
          <p:nvPr/>
        </p:nvCxnSpPr>
        <p:spPr>
          <a:xfrm>
            <a:off x="5029675" y="59940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Shape 46"/>
          <p:cNvSpPr txBox="1"/>
          <p:nvPr>
            <p:ph type="title"/>
          </p:nvPr>
        </p:nvSpPr>
        <p:spPr>
          <a:xfrm>
            <a:off x="265500" y="1843133"/>
            <a:ext cx="4045200" cy="1777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265500" y="3692001"/>
            <a:ext cx="4045200" cy="179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311700" y="1562133"/>
            <a:ext cx="8520600" cy="45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ld Standard TT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6.png"/><Relationship Id="rId4" Type="http://schemas.openxmlformats.org/officeDocument/2006/relationships/image" Target="../media/image0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jpg"/><Relationship Id="rId4" Type="http://schemas.openxmlformats.org/officeDocument/2006/relationships/image" Target="../media/image1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jp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1.jpg"/><Relationship Id="rId4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jpg"/><Relationship Id="rId4" Type="http://schemas.openxmlformats.org/officeDocument/2006/relationships/hyperlink" Target="https://en.wikipedia.org/wiki/Visual_perception" TargetMode="External"/><Relationship Id="rId5" Type="http://schemas.openxmlformats.org/officeDocument/2006/relationships/hyperlink" Target="https://en.wikipedia.org/wiki/Food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0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1.jp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jpg"/><Relationship Id="rId4" Type="http://schemas.openxmlformats.org/officeDocument/2006/relationships/image" Target="../media/image0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jpg"/><Relationship Id="rId4" Type="http://schemas.openxmlformats.org/officeDocument/2006/relationships/image" Target="../media/image07.png"/><Relationship Id="rId5" Type="http://schemas.openxmlformats.org/officeDocument/2006/relationships/image" Target="../media/image0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9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ctrTitle"/>
          </p:nvPr>
        </p:nvSpPr>
        <p:spPr>
          <a:xfrm>
            <a:off x="271462" y="68337"/>
            <a:ext cx="8601000" cy="20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18275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E0EA"/>
              </a:buClr>
              <a:buSzPct val="25000"/>
              <a:buFont typeface="Calibri"/>
              <a:buNone/>
            </a:pPr>
            <a:r>
              <a:rPr lang="en-US"/>
              <a:t>See-Food Service Supreme (SFSS)</a:t>
            </a:r>
          </a:p>
        </p:txBody>
      </p:sp>
      <p:sp>
        <p:nvSpPr>
          <p:cNvPr id="77" name="Shape 77"/>
          <p:cNvSpPr txBox="1"/>
          <p:nvPr>
            <p:ph idx="1" type="subTitle"/>
          </p:nvPr>
        </p:nvSpPr>
        <p:spPr>
          <a:xfrm>
            <a:off x="533400" y="3228975"/>
            <a:ext cx="7854949" cy="17526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0" rIns="18275" tIns="45700">
            <a:noAutofit/>
          </a:bodyPr>
          <a:lstStyle/>
          <a:p>
            <a:pPr indent="0" lvl="0" marL="0" marR="4572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b="1" lang="en-US"/>
              <a:t>Castro, Rolf Sheehan</a:t>
            </a:r>
          </a:p>
          <a:p>
            <a:pPr indent="0" lvl="0" marL="0" marR="4572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b="1" lang="en-US"/>
              <a:t>Gray, Haley</a:t>
            </a:r>
          </a:p>
          <a:p>
            <a:pPr indent="0" lvl="0" marL="0" marR="4572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b="1" lang="en-US"/>
              <a:t>Juneja, Kunal</a:t>
            </a:r>
          </a:p>
          <a:p>
            <a:pPr indent="0" lvl="0" marL="0" marR="4572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b="1" lang="en-US"/>
              <a:t>Suarez, Nathaniel</a:t>
            </a: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Registration Module [2.3]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417575" y="1410875"/>
            <a:ext cx="3613800" cy="4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onstantia"/>
              <a:buChar char="●"/>
            </a:pPr>
            <a:r>
              <a:rPr lang="en-US" sz="20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Creates a new user which can store user data to allow viewing of past and present orders.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onstantia"/>
              <a:buChar char="●"/>
            </a:pPr>
            <a:r>
              <a:rPr lang="en-US" sz="20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Works with the Login Module, in which that it validates user login if a user that has registered is found.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90" name="Shape 190"/>
          <p:cNvSpPr txBox="1"/>
          <p:nvPr/>
        </p:nvSpPr>
        <p:spPr>
          <a:xfrm>
            <a:off x="5492775" y="1892700"/>
            <a:ext cx="19917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&lt;2 images here&gt;</a:t>
            </a:r>
          </a:p>
        </p:txBody>
      </p:sp>
      <p:pic>
        <p:nvPicPr>
          <p:cNvPr id="191" name="Shape 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8975" y="1410875"/>
            <a:ext cx="4563799" cy="22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Shape 1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3775" y="3779308"/>
            <a:ext cx="4448175" cy="2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Product Upload Module [2.4]</a:t>
            </a:r>
          </a:p>
        </p:txBody>
      </p:sp>
      <p:sp>
        <p:nvSpPr>
          <p:cNvPr id="199" name="Shape 199"/>
          <p:cNvSpPr txBox="1"/>
          <p:nvPr/>
        </p:nvSpPr>
        <p:spPr>
          <a:xfrm>
            <a:off x="417575" y="1410875"/>
            <a:ext cx="3613800" cy="4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500">
                <a:latin typeface="Constantia"/>
                <a:ea typeface="Constantia"/>
                <a:cs typeface="Constantia"/>
                <a:sym typeface="Constantia"/>
              </a:rPr>
              <a:t>With the Product Upload Module, it is in charge of keeping the products, that are in stock, organized.</a:t>
            </a:r>
          </a:p>
          <a:p>
            <a:pPr indent="-323850" lvl="0" marL="914400" rtl="0">
              <a:spcBef>
                <a:spcPts val="0"/>
              </a:spcBef>
              <a:buClr>
                <a:schemeClr val="dk1"/>
              </a:buClr>
              <a:buSzPct val="100000"/>
              <a:buFont typeface="Constantia"/>
              <a:buChar char="-"/>
            </a:pPr>
            <a:r>
              <a:rPr lang="en-US" sz="15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It allows the vendor to see what is currently in stock and what products are out of stock.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Constantia"/>
              <a:ea typeface="Constantia"/>
              <a:cs typeface="Constantia"/>
              <a:sym typeface="Constantia"/>
            </a:endParaRPr>
          </a:p>
          <a:p>
            <a:pPr indent="-32385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500">
                <a:latin typeface="Constantia"/>
                <a:ea typeface="Constantia"/>
                <a:cs typeface="Constantia"/>
                <a:sym typeface="Constantia"/>
              </a:rPr>
              <a:t>It sends product information to the See-Food Controller so that the users who are browsing what products to purchase can have a more detailed description/information straight from the database.</a:t>
            </a:r>
          </a:p>
        </p:txBody>
      </p:sp>
      <p:sp>
        <p:nvSpPr>
          <p:cNvPr id="200" name="Shape 200"/>
          <p:cNvSpPr txBox="1"/>
          <p:nvPr/>
        </p:nvSpPr>
        <p:spPr>
          <a:xfrm>
            <a:off x="4898700" y="1410875"/>
            <a:ext cx="3933600" cy="22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1500"/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987" y="1881275"/>
            <a:ext cx="3157016" cy="28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Order Module [2.5]</a:t>
            </a:r>
          </a:p>
        </p:txBody>
      </p:sp>
      <p:sp>
        <p:nvSpPr>
          <p:cNvPr id="208" name="Shape 208"/>
          <p:cNvSpPr txBox="1"/>
          <p:nvPr/>
        </p:nvSpPr>
        <p:spPr>
          <a:xfrm>
            <a:off x="417575" y="1410875"/>
            <a:ext cx="3613800" cy="4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2000">
                <a:latin typeface="Constantia"/>
                <a:ea typeface="Constantia"/>
                <a:cs typeface="Constantia"/>
                <a:sym typeface="Constantia"/>
              </a:rPr>
              <a:t>The Order Module allows the user to place fresh See-Food products into their own personalized Shopping Carts.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>
              <a:latin typeface="Constantia"/>
              <a:ea typeface="Constantia"/>
              <a:cs typeface="Constantia"/>
              <a:sym typeface="Constantia"/>
            </a:endParaRPr>
          </a:p>
          <a:p>
            <a:pPr indent="-3556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2000">
                <a:latin typeface="Constantia"/>
                <a:ea typeface="Constantia"/>
                <a:cs typeface="Constantia"/>
                <a:sym typeface="Constantia"/>
              </a:rPr>
              <a:t>This module also interacts with the Order Confirmation and Shopping Cart Modules to verify the orders the user has placed in their Shopping Cart.</a:t>
            </a:r>
          </a:p>
        </p:txBody>
      </p:sp>
      <p:pic>
        <p:nvPicPr>
          <p:cNvPr id="209" name="Shape 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5925" y="593374"/>
            <a:ext cx="2516372" cy="315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3175" y="3879774"/>
            <a:ext cx="2676525" cy="26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250575" y="202191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Order Confirmation Module [2.6]</a:t>
            </a:r>
          </a:p>
        </p:txBody>
      </p:sp>
      <p:sp>
        <p:nvSpPr>
          <p:cNvPr id="217" name="Shape 217"/>
          <p:cNvSpPr txBox="1"/>
          <p:nvPr/>
        </p:nvSpPr>
        <p:spPr>
          <a:xfrm>
            <a:off x="401525" y="1092150"/>
            <a:ext cx="3613800" cy="59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2000">
                <a:latin typeface="Constantia"/>
                <a:ea typeface="Constantia"/>
                <a:cs typeface="Constantia"/>
                <a:sym typeface="Constantia"/>
              </a:rPr>
              <a:t>The Order Confirmation Module provides the user their product receipt after their order has been placed.</a:t>
            </a:r>
          </a:p>
          <a:p>
            <a:pPr indent="-355600" lvl="0" marL="9144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lang="en-US" sz="2000">
                <a:latin typeface="Constantia"/>
                <a:ea typeface="Constantia"/>
                <a:cs typeface="Constantia"/>
                <a:sym typeface="Constantia"/>
              </a:rPr>
              <a:t>Allows user to print their invoice.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>
              <a:latin typeface="Constantia"/>
              <a:ea typeface="Constantia"/>
              <a:cs typeface="Constantia"/>
              <a:sym typeface="Constantia"/>
            </a:endParaRPr>
          </a:p>
          <a:p>
            <a:pPr indent="-3556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2000">
                <a:latin typeface="Constantia"/>
                <a:ea typeface="Constantia"/>
                <a:cs typeface="Constantia"/>
                <a:sym typeface="Constantia"/>
              </a:rPr>
              <a:t>This module will also email the customer a receipt of their invoice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>
              <a:latin typeface="Constantia"/>
              <a:ea typeface="Constantia"/>
              <a:cs typeface="Constantia"/>
              <a:sym typeface="Constantia"/>
            </a:endParaRPr>
          </a:p>
          <a:p>
            <a:pPr indent="-3556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2000">
                <a:latin typeface="Constantia"/>
                <a:ea typeface="Constantia"/>
                <a:cs typeface="Constantia"/>
                <a:sym typeface="Constantia"/>
              </a:rPr>
              <a:t>The module will display a unique OrderID for the customer</a:t>
            </a:r>
          </a:p>
        </p:txBody>
      </p:sp>
      <p:sp>
        <p:nvSpPr>
          <p:cNvPr id="218" name="Shape 218"/>
          <p:cNvSpPr txBox="1"/>
          <p:nvPr/>
        </p:nvSpPr>
        <p:spPr>
          <a:xfrm>
            <a:off x="4686525" y="1410875"/>
            <a:ext cx="4206900" cy="26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Checkout Example.png"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7750" y="2210000"/>
            <a:ext cx="4816975" cy="290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311700" y="59336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Live Camera Feed Module [2.7]</a:t>
            </a:r>
          </a:p>
        </p:txBody>
      </p:sp>
      <p:sp>
        <p:nvSpPr>
          <p:cNvPr id="226" name="Shape 226"/>
          <p:cNvSpPr txBox="1"/>
          <p:nvPr/>
        </p:nvSpPr>
        <p:spPr>
          <a:xfrm>
            <a:off x="417575" y="1410875"/>
            <a:ext cx="3613800" cy="4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800">
                <a:latin typeface="Constantia"/>
                <a:ea typeface="Constantia"/>
                <a:cs typeface="Constantia"/>
                <a:sym typeface="Constantia"/>
              </a:rPr>
              <a:t>Live Camera Feed Module will provide a live feed of See-Food products to users, displaying the always-fresh-Seafood of See-Food Service Supreme!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800">
                <a:latin typeface="Constantia"/>
                <a:ea typeface="Constantia"/>
                <a:cs typeface="Constantia"/>
                <a:sym typeface="Constantia"/>
              </a:rPr>
              <a:t>It interacts with the See-Food Controller so that the user can navigate through different live feed cameras to see their desired See-Food product. </a:t>
            </a:r>
          </a:p>
        </p:txBody>
      </p:sp>
      <p:pic>
        <p:nvPicPr>
          <p:cNvPr id="227" name="Shape 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3775" y="1410875"/>
            <a:ext cx="4648525" cy="27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Shape 2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6099" y="4191900"/>
            <a:ext cx="3613799" cy="256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311700" y="593423"/>
            <a:ext cx="8520600" cy="559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Shopping Cart Module [2.8]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  <p:pic>
        <p:nvPicPr>
          <p:cNvPr descr="images.jpeg" id="235" name="Shape 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7575" y="1233025"/>
            <a:ext cx="3414724" cy="19665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s (1).jpeg" id="236" name="Shape 2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8352" y="3701552"/>
            <a:ext cx="2490750" cy="2490774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 txBox="1"/>
          <p:nvPr/>
        </p:nvSpPr>
        <p:spPr>
          <a:xfrm>
            <a:off x="535375" y="1376700"/>
            <a:ext cx="4372200" cy="44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800">
                <a:latin typeface="Constantia"/>
                <a:ea typeface="Constantia"/>
                <a:cs typeface="Constantia"/>
                <a:sym typeface="Constantia"/>
              </a:rPr>
              <a:t>The Shopping Cart Module helps the user to view or edit their Shopping Cart.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800">
                <a:latin typeface="Constantia"/>
                <a:ea typeface="Constantia"/>
                <a:cs typeface="Constantia"/>
                <a:sym typeface="Constantia"/>
              </a:rPr>
              <a:t>The module will also help the users to add or delete any item as they like.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800">
                <a:latin typeface="Constantia"/>
                <a:ea typeface="Constantia"/>
                <a:cs typeface="Constantia"/>
                <a:sym typeface="Constantia"/>
              </a:rPr>
              <a:t>When the users have finalized their products then the module would allow them to checkout their products.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800">
                <a:latin typeface="Constantia"/>
                <a:ea typeface="Constantia"/>
                <a:cs typeface="Constantia"/>
                <a:sym typeface="Constantia"/>
              </a:rPr>
              <a:t>The module will also provide the user with many options of payment method and user could choose any one of them as they wish.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type="title"/>
          </p:nvPr>
        </p:nvSpPr>
        <p:spPr>
          <a:xfrm>
            <a:off x="311700" y="593424"/>
            <a:ext cx="8520600" cy="564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Shipping Module [2.9]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s (2).jpeg"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1837" y="1046425"/>
            <a:ext cx="1952625" cy="2343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s22.png" id="245" name="Shape 2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6537" y="4203675"/>
            <a:ext cx="2447925" cy="18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Shape 246"/>
          <p:cNvSpPr txBox="1"/>
          <p:nvPr/>
        </p:nvSpPr>
        <p:spPr>
          <a:xfrm>
            <a:off x="497150" y="1363950"/>
            <a:ext cx="4691100" cy="44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600">
                <a:latin typeface="Constantia"/>
                <a:ea typeface="Constantia"/>
                <a:cs typeface="Constantia"/>
                <a:sym typeface="Constantia"/>
              </a:rPr>
              <a:t>The Shipping Module would be linked with the registration module for accessing the </a:t>
            </a:r>
            <a:r>
              <a:rPr lang="en-US" sz="1600">
                <a:latin typeface="Constantia"/>
                <a:ea typeface="Constantia"/>
                <a:cs typeface="Constantia"/>
                <a:sym typeface="Constantia"/>
              </a:rPr>
              <a:t>user's</a:t>
            </a:r>
            <a:r>
              <a:rPr lang="en-US" sz="1600">
                <a:latin typeface="Constantia"/>
                <a:ea typeface="Constantia"/>
                <a:cs typeface="Constantia"/>
                <a:sym typeface="Constantia"/>
              </a:rPr>
              <a:t> shipping information.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nstantia"/>
              <a:ea typeface="Constantia"/>
              <a:cs typeface="Constantia"/>
              <a:sym typeface="Constantia"/>
            </a:endParaRP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600">
                <a:latin typeface="Constantia"/>
                <a:ea typeface="Constantia"/>
                <a:cs typeface="Constantia"/>
                <a:sym typeface="Constantia"/>
              </a:rPr>
              <a:t>The module would also prompt to the user if they want to make any changes to the shipping address during checkout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nstantia"/>
              <a:ea typeface="Constantia"/>
              <a:cs typeface="Constantia"/>
              <a:sym typeface="Constantia"/>
            </a:endParaRP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600">
                <a:latin typeface="Constantia"/>
                <a:ea typeface="Constantia"/>
                <a:cs typeface="Constantia"/>
                <a:sym typeface="Constantia"/>
              </a:rPr>
              <a:t>When the users have ordered their products, the module would then print the shipping label with tracking number using the label printer.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nstantia"/>
              <a:ea typeface="Constantia"/>
              <a:cs typeface="Constantia"/>
              <a:sym typeface="Constantia"/>
            </a:endParaRP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1600">
                <a:latin typeface="Constantia"/>
                <a:ea typeface="Constantia"/>
                <a:cs typeface="Constantia"/>
                <a:sym typeface="Constantia"/>
              </a:rPr>
              <a:t>The tracking number then would be saved in the database.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type="title"/>
          </p:nvPr>
        </p:nvSpPr>
        <p:spPr>
          <a:xfrm>
            <a:off x="457200" y="7048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Backup Slides</a:t>
            </a:r>
          </a:p>
        </p:txBody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457200" y="1905000"/>
            <a:ext cx="8229600" cy="4389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b="0" i="0" lang="en-US" sz="2600" u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None.</a:t>
            </a:r>
          </a:p>
        </p:txBody>
      </p:sp>
    </p:spTree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457200" y="704850"/>
            <a:ext cx="8229600" cy="11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ORIGINAL UN-MODIFIED DFDs BELOW</a:t>
            </a:r>
          </a:p>
        </p:txBody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457200" y="1935161"/>
            <a:ext cx="8229600" cy="438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For reference/review/etc.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/>
          <p:nvPr>
            <p:ph type="title"/>
          </p:nvPr>
        </p:nvSpPr>
        <p:spPr>
          <a:xfrm>
            <a:off x="457200" y="231225"/>
            <a:ext cx="8229600" cy="6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DFD Level 0</a:t>
            </a:r>
          </a:p>
        </p:txBody>
      </p:sp>
      <p:pic>
        <p:nvPicPr>
          <p:cNvPr id="265" name="Shape 2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67925"/>
            <a:ext cx="8809574" cy="554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Shape 266"/>
          <p:cNvSpPr txBox="1"/>
          <p:nvPr/>
        </p:nvSpPr>
        <p:spPr>
          <a:xfrm>
            <a:off x="1943375" y="3099775"/>
            <a:ext cx="626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/>
              <a:t>[</a:t>
            </a:r>
            <a:r>
              <a:rPr b="1" lang="en-US"/>
              <a:t>2.1]</a:t>
            </a:r>
          </a:p>
        </p:txBody>
      </p:sp>
      <p:sp>
        <p:nvSpPr>
          <p:cNvPr id="267" name="Shape 267"/>
          <p:cNvSpPr txBox="1"/>
          <p:nvPr/>
        </p:nvSpPr>
        <p:spPr>
          <a:xfrm>
            <a:off x="1638575" y="3709375"/>
            <a:ext cx="626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[2.2]</a:t>
            </a:r>
          </a:p>
        </p:txBody>
      </p:sp>
      <p:sp>
        <p:nvSpPr>
          <p:cNvPr id="268" name="Shape 268"/>
          <p:cNvSpPr txBox="1"/>
          <p:nvPr/>
        </p:nvSpPr>
        <p:spPr>
          <a:xfrm>
            <a:off x="1486175" y="4318975"/>
            <a:ext cx="626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[2.3]</a:t>
            </a:r>
          </a:p>
        </p:txBody>
      </p:sp>
      <p:sp>
        <p:nvSpPr>
          <p:cNvPr id="269" name="Shape 269"/>
          <p:cNvSpPr txBox="1"/>
          <p:nvPr/>
        </p:nvSpPr>
        <p:spPr>
          <a:xfrm>
            <a:off x="4915175" y="2566375"/>
            <a:ext cx="626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[2.4]</a:t>
            </a:r>
          </a:p>
        </p:txBody>
      </p:sp>
      <p:sp>
        <p:nvSpPr>
          <p:cNvPr id="270" name="Shape 270"/>
          <p:cNvSpPr txBox="1"/>
          <p:nvPr/>
        </p:nvSpPr>
        <p:spPr>
          <a:xfrm>
            <a:off x="4838975" y="3175975"/>
            <a:ext cx="626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[2.5]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5219975" y="3709375"/>
            <a:ext cx="626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[2.6]</a:t>
            </a:r>
          </a:p>
        </p:txBody>
      </p:sp>
      <p:sp>
        <p:nvSpPr>
          <p:cNvPr id="272" name="Shape 272"/>
          <p:cNvSpPr txBox="1"/>
          <p:nvPr/>
        </p:nvSpPr>
        <p:spPr>
          <a:xfrm>
            <a:off x="5067575" y="4318975"/>
            <a:ext cx="626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[2.7]</a:t>
            </a:r>
          </a:p>
        </p:txBody>
      </p:sp>
      <p:sp>
        <p:nvSpPr>
          <p:cNvPr id="273" name="Shape 273"/>
          <p:cNvSpPr txBox="1"/>
          <p:nvPr/>
        </p:nvSpPr>
        <p:spPr>
          <a:xfrm>
            <a:off x="4915175" y="4928575"/>
            <a:ext cx="626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[2.8]</a:t>
            </a:r>
          </a:p>
        </p:txBody>
      </p:sp>
      <p:sp>
        <p:nvSpPr>
          <p:cNvPr id="274" name="Shape 274"/>
          <p:cNvSpPr txBox="1"/>
          <p:nvPr/>
        </p:nvSpPr>
        <p:spPr>
          <a:xfrm>
            <a:off x="5372375" y="5538175"/>
            <a:ext cx="626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[2.9]</a:t>
            </a:r>
          </a:p>
        </p:txBody>
      </p:sp>
      <p:sp>
        <p:nvSpPr>
          <p:cNvPr id="275" name="Shape 275"/>
          <p:cNvSpPr txBox="1"/>
          <p:nvPr/>
        </p:nvSpPr>
        <p:spPr>
          <a:xfrm>
            <a:off x="7810775" y="2490175"/>
            <a:ext cx="701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[2.11]</a:t>
            </a:r>
          </a:p>
        </p:txBody>
      </p:sp>
      <p:sp>
        <p:nvSpPr>
          <p:cNvPr id="276" name="Shape 276"/>
          <p:cNvSpPr txBox="1"/>
          <p:nvPr/>
        </p:nvSpPr>
        <p:spPr>
          <a:xfrm>
            <a:off x="8267975" y="3099775"/>
            <a:ext cx="701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[2.12]</a:t>
            </a:r>
          </a:p>
        </p:txBody>
      </p:sp>
      <p:sp>
        <p:nvSpPr>
          <p:cNvPr id="277" name="Shape 277"/>
          <p:cNvSpPr txBox="1"/>
          <p:nvPr/>
        </p:nvSpPr>
        <p:spPr>
          <a:xfrm>
            <a:off x="8344175" y="3989575"/>
            <a:ext cx="7014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[2.13]</a:t>
            </a:r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57200" y="12667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</a:p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457200" y="1234286"/>
            <a:ext cx="8229600" cy="43893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43205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100000"/>
              <a:buFont typeface="Noto Sans Symbols"/>
              <a:buChar char="●"/>
            </a:pPr>
            <a:r>
              <a:rPr b="1" lang="en-US" sz="2000"/>
              <a:t>See (Visual Perception) - </a:t>
            </a:r>
            <a:r>
              <a:rPr lang="en-US" sz="2000"/>
              <a:t>“One of the five senses, it is one of the abilities to interpret the surrounding environment using light in the visible spectrum.”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Link: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    </a:t>
            </a:r>
            <a:r>
              <a:rPr lang="en-US" sz="2000" u="sng">
                <a:solidFill>
                  <a:schemeClr val="hlink"/>
                </a:solidFill>
                <a:hlinkClick r:id="rId4"/>
              </a:rPr>
              <a:t>https://en.wikipedia.org/wiki/Visual_perception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43205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100000"/>
              <a:buFont typeface="Noto Sans Symbols"/>
              <a:buChar char="●"/>
            </a:pPr>
            <a:r>
              <a:rPr b="1" lang="en-US" sz="2000"/>
              <a:t>Food </a:t>
            </a:r>
            <a:r>
              <a:rPr b="0" i="0" lang="en-US" sz="2000" u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– “any substance consumed to provide nutritional support for the body.</a:t>
            </a:r>
            <a:r>
              <a:rPr lang="en-US" sz="2000"/>
              <a:t>”</a:t>
            </a:r>
          </a:p>
          <a:p>
            <a:pPr indent="457200" lvl="0" marL="0" rtl="0">
              <a:spcBef>
                <a:spcPts val="0"/>
              </a:spcBef>
              <a:buNone/>
            </a:pPr>
            <a:r>
              <a:rPr lang="en-US" sz="2000"/>
              <a:t>Link: </a:t>
            </a:r>
            <a:r>
              <a:rPr lang="en-US" sz="2000" u="sng">
                <a:solidFill>
                  <a:schemeClr val="hlink"/>
                </a:solidFill>
                <a:hlinkClick r:id="rId5"/>
              </a:rPr>
              <a:t>https://en.wikipedia.org/wiki/Food</a:t>
            </a:r>
          </a:p>
          <a:p>
            <a:pPr indent="-243205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100000"/>
              <a:buFont typeface="Noto Sans Symbols"/>
              <a:buChar char="●"/>
            </a:pPr>
            <a:r>
              <a:rPr b="1" lang="en-US" sz="2000"/>
              <a:t>Supreme </a:t>
            </a:r>
            <a:r>
              <a:rPr i="1" lang="en-US" sz="2000"/>
              <a:t>adjective</a:t>
            </a:r>
            <a:r>
              <a:rPr lang="en-US" sz="2000"/>
              <a:t> - “superior to all others” synonyms: </a:t>
            </a:r>
            <a:r>
              <a:rPr i="1" lang="en-US" sz="2000"/>
              <a:t>highest-ranking, head, top, superior, prime</a:t>
            </a:r>
          </a:p>
        </p:txBody>
      </p:sp>
    </p:spTree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type="title"/>
          </p:nvPr>
        </p:nvSpPr>
        <p:spPr>
          <a:xfrm>
            <a:off x="-246250" y="70550"/>
            <a:ext cx="30729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3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DFD Level 1</a:t>
            </a:r>
          </a:p>
        </p:txBody>
      </p:sp>
      <p:sp>
        <p:nvSpPr>
          <p:cNvPr id="283" name="Shape 283"/>
          <p:cNvSpPr/>
          <p:nvPr/>
        </p:nvSpPr>
        <p:spPr>
          <a:xfrm>
            <a:off x="3962267" y="2784841"/>
            <a:ext cx="1371600" cy="855899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3212123" y="2029371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" name="Shape 285"/>
          <p:cNvSpPr txBox="1"/>
          <p:nvPr/>
        </p:nvSpPr>
        <p:spPr>
          <a:xfrm>
            <a:off x="3891961" y="2878113"/>
            <a:ext cx="14175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See-Food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/>
              <a:t>Controller</a:t>
            </a:r>
          </a:p>
        </p:txBody>
      </p:sp>
      <p:sp>
        <p:nvSpPr>
          <p:cNvPr id="286" name="Shape 286"/>
          <p:cNvSpPr txBox="1"/>
          <p:nvPr/>
        </p:nvSpPr>
        <p:spPr>
          <a:xfrm>
            <a:off x="3220833" y="2063166"/>
            <a:ext cx="12900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Registration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/>
              <a:t>Module</a:t>
            </a:r>
          </a:p>
        </p:txBody>
      </p:sp>
      <p:sp>
        <p:nvSpPr>
          <p:cNvPr id="287" name="Shape 287"/>
          <p:cNvSpPr/>
          <p:nvPr/>
        </p:nvSpPr>
        <p:spPr>
          <a:xfrm>
            <a:off x="4734110" y="2043696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8" name="Shape 288"/>
          <p:cNvSpPr/>
          <p:nvPr/>
        </p:nvSpPr>
        <p:spPr>
          <a:xfrm>
            <a:off x="1690137" y="2043696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" name="Shape 289"/>
          <p:cNvSpPr txBox="1"/>
          <p:nvPr/>
        </p:nvSpPr>
        <p:spPr>
          <a:xfrm>
            <a:off x="1900383" y="2062410"/>
            <a:ext cx="9951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Login Module</a:t>
            </a:r>
          </a:p>
        </p:txBody>
      </p:sp>
      <p:sp>
        <p:nvSpPr>
          <p:cNvPr id="290" name="Shape 290"/>
          <p:cNvSpPr txBox="1"/>
          <p:nvPr/>
        </p:nvSpPr>
        <p:spPr>
          <a:xfrm>
            <a:off x="4946245" y="2245385"/>
            <a:ext cx="8517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" name="Shape 291"/>
          <p:cNvSpPr txBox="1"/>
          <p:nvPr/>
        </p:nvSpPr>
        <p:spPr>
          <a:xfrm>
            <a:off x="4880926" y="2066935"/>
            <a:ext cx="9951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Order Module</a:t>
            </a:r>
          </a:p>
        </p:txBody>
      </p:sp>
      <p:sp>
        <p:nvSpPr>
          <p:cNvPr id="292" name="Shape 292"/>
          <p:cNvSpPr/>
          <p:nvPr/>
        </p:nvSpPr>
        <p:spPr>
          <a:xfrm>
            <a:off x="7617757" y="2329724"/>
            <a:ext cx="1417500" cy="738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" name="Shape 293"/>
          <p:cNvSpPr txBox="1"/>
          <p:nvPr/>
        </p:nvSpPr>
        <p:spPr>
          <a:xfrm>
            <a:off x="7691706" y="2295852"/>
            <a:ext cx="12900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Order Confirmation Module</a:t>
            </a:r>
          </a:p>
        </p:txBody>
      </p:sp>
      <p:sp>
        <p:nvSpPr>
          <p:cNvPr id="294" name="Shape 294"/>
          <p:cNvSpPr/>
          <p:nvPr/>
        </p:nvSpPr>
        <p:spPr>
          <a:xfrm>
            <a:off x="1422600" y="684487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" name="Shape 295"/>
          <p:cNvSpPr/>
          <p:nvPr/>
        </p:nvSpPr>
        <p:spPr>
          <a:xfrm>
            <a:off x="3349112" y="663212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6" name="Shape 296"/>
          <p:cNvSpPr/>
          <p:nvPr/>
        </p:nvSpPr>
        <p:spPr>
          <a:xfrm>
            <a:off x="4883237" y="691734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" name="Shape 297"/>
          <p:cNvSpPr/>
          <p:nvPr/>
        </p:nvSpPr>
        <p:spPr>
          <a:xfrm>
            <a:off x="6207550" y="249409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8" name="Shape 298"/>
          <p:cNvSpPr/>
          <p:nvPr/>
        </p:nvSpPr>
        <p:spPr>
          <a:xfrm>
            <a:off x="7622737" y="1418846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5572850" y="3749296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0" name="Shape 300"/>
          <p:cNvSpPr/>
          <p:nvPr/>
        </p:nvSpPr>
        <p:spPr>
          <a:xfrm>
            <a:off x="3337750" y="4622208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1" name="Shape 301"/>
          <p:cNvSpPr/>
          <p:nvPr/>
        </p:nvSpPr>
        <p:spPr>
          <a:xfrm>
            <a:off x="963625" y="4716696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2" name="Shape 302"/>
          <p:cNvSpPr txBox="1"/>
          <p:nvPr/>
        </p:nvSpPr>
        <p:spPr>
          <a:xfrm>
            <a:off x="1402812" y="658950"/>
            <a:ext cx="9951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303" name="Shape 303"/>
          <p:cNvSpPr txBox="1"/>
          <p:nvPr/>
        </p:nvSpPr>
        <p:spPr>
          <a:xfrm>
            <a:off x="3389775" y="670125"/>
            <a:ext cx="9951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304" name="Shape 304"/>
          <p:cNvSpPr txBox="1"/>
          <p:nvPr/>
        </p:nvSpPr>
        <p:spPr>
          <a:xfrm>
            <a:off x="4957125" y="664525"/>
            <a:ext cx="9951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305" name="Shape 305"/>
          <p:cNvSpPr txBox="1"/>
          <p:nvPr/>
        </p:nvSpPr>
        <p:spPr>
          <a:xfrm>
            <a:off x="6112575" y="234475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306" name="Shape 306"/>
          <p:cNvSpPr txBox="1"/>
          <p:nvPr/>
        </p:nvSpPr>
        <p:spPr>
          <a:xfrm>
            <a:off x="5728225" y="3705062"/>
            <a:ext cx="10764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Product Selection Module</a:t>
            </a:r>
          </a:p>
        </p:txBody>
      </p:sp>
      <p:sp>
        <p:nvSpPr>
          <p:cNvPr id="307" name="Shape 307"/>
          <p:cNvSpPr txBox="1"/>
          <p:nvPr/>
        </p:nvSpPr>
        <p:spPr>
          <a:xfrm>
            <a:off x="3497500" y="4540111"/>
            <a:ext cx="10980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Product Upload Module</a:t>
            </a:r>
          </a:p>
        </p:txBody>
      </p:sp>
      <p:sp>
        <p:nvSpPr>
          <p:cNvPr id="308" name="Shape 308"/>
          <p:cNvSpPr/>
          <p:nvPr/>
        </p:nvSpPr>
        <p:spPr>
          <a:xfrm>
            <a:off x="1079275" y="5904437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" name="Shape 309"/>
          <p:cNvSpPr txBox="1"/>
          <p:nvPr/>
        </p:nvSpPr>
        <p:spPr>
          <a:xfrm>
            <a:off x="972475" y="5911350"/>
            <a:ext cx="12900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Printer</a:t>
            </a:r>
          </a:p>
        </p:txBody>
      </p:sp>
      <p:sp>
        <p:nvSpPr>
          <p:cNvPr id="310" name="Shape 310"/>
          <p:cNvSpPr txBox="1"/>
          <p:nvPr/>
        </p:nvSpPr>
        <p:spPr>
          <a:xfrm>
            <a:off x="7787687" y="1401350"/>
            <a:ext cx="10980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Shopping Cart Module</a:t>
            </a:r>
          </a:p>
        </p:txBody>
      </p:sp>
      <p:sp>
        <p:nvSpPr>
          <p:cNvPr id="311" name="Shape 311"/>
          <p:cNvSpPr txBox="1"/>
          <p:nvPr/>
        </p:nvSpPr>
        <p:spPr>
          <a:xfrm>
            <a:off x="1040575" y="4716700"/>
            <a:ext cx="12045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Shipping Module</a:t>
            </a:r>
          </a:p>
        </p:txBody>
      </p:sp>
      <p:sp>
        <p:nvSpPr>
          <p:cNvPr id="312" name="Shape 312"/>
          <p:cNvSpPr txBox="1"/>
          <p:nvPr/>
        </p:nvSpPr>
        <p:spPr>
          <a:xfrm>
            <a:off x="314262" y="3365675"/>
            <a:ext cx="10518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Customer Data[1]</a:t>
            </a:r>
          </a:p>
        </p:txBody>
      </p:sp>
      <p:cxnSp>
        <p:nvCxnSpPr>
          <p:cNvPr id="313" name="Shape 313"/>
          <p:cNvCxnSpPr/>
          <p:nvPr/>
        </p:nvCxnSpPr>
        <p:spPr>
          <a:xfrm>
            <a:off x="286600" y="3457787"/>
            <a:ext cx="114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4" name="Shape 314"/>
          <p:cNvCxnSpPr/>
          <p:nvPr/>
        </p:nvCxnSpPr>
        <p:spPr>
          <a:xfrm>
            <a:off x="269425" y="3911562"/>
            <a:ext cx="114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15" name="Shape 315"/>
          <p:cNvSpPr txBox="1"/>
          <p:nvPr/>
        </p:nvSpPr>
        <p:spPr>
          <a:xfrm>
            <a:off x="3709125" y="6110075"/>
            <a:ext cx="9951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Product Data[2]</a:t>
            </a:r>
          </a:p>
        </p:txBody>
      </p:sp>
      <p:cxnSp>
        <p:nvCxnSpPr>
          <p:cNvPr id="316" name="Shape 316"/>
          <p:cNvCxnSpPr/>
          <p:nvPr/>
        </p:nvCxnSpPr>
        <p:spPr>
          <a:xfrm>
            <a:off x="3739725" y="6186325"/>
            <a:ext cx="12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7" name="Shape 317"/>
          <p:cNvCxnSpPr/>
          <p:nvPr/>
        </p:nvCxnSpPr>
        <p:spPr>
          <a:xfrm>
            <a:off x="3714750" y="6638650"/>
            <a:ext cx="12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8" name="Shape 318"/>
          <p:cNvCxnSpPr>
            <a:stCxn id="302" idx="2"/>
            <a:endCxn id="289" idx="0"/>
          </p:cNvCxnSpPr>
          <p:nvPr/>
        </p:nvCxnSpPr>
        <p:spPr>
          <a:xfrm>
            <a:off x="1900362" y="1217850"/>
            <a:ext cx="497700" cy="84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19" name="Shape 319"/>
          <p:cNvCxnSpPr>
            <a:stCxn id="295" idx="2"/>
            <a:endCxn id="286" idx="0"/>
          </p:cNvCxnSpPr>
          <p:nvPr/>
        </p:nvCxnSpPr>
        <p:spPr>
          <a:xfrm flipH="1">
            <a:off x="3865712" y="1240112"/>
            <a:ext cx="21600" cy="82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20" name="Shape 320"/>
          <p:cNvCxnSpPr>
            <a:stCxn id="286" idx="0"/>
            <a:endCxn id="312" idx="0"/>
          </p:cNvCxnSpPr>
          <p:nvPr/>
        </p:nvCxnSpPr>
        <p:spPr>
          <a:xfrm rot="5400000">
            <a:off x="1701633" y="1201566"/>
            <a:ext cx="1302600" cy="3025800"/>
          </a:xfrm>
          <a:prstGeom prst="curvedConnector3">
            <a:avLst>
              <a:gd fmla="val -1828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21" name="Shape 321"/>
          <p:cNvCxnSpPr>
            <a:stCxn id="312" idx="3"/>
          </p:cNvCxnSpPr>
          <p:nvPr/>
        </p:nvCxnSpPr>
        <p:spPr>
          <a:xfrm flipH="1" rot="10800000">
            <a:off x="1366062" y="3133925"/>
            <a:ext cx="2567700" cy="511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22" name="Shape 322"/>
          <p:cNvCxnSpPr/>
          <p:nvPr/>
        </p:nvCxnSpPr>
        <p:spPr>
          <a:xfrm flipH="1" rot="10800000">
            <a:off x="1449425" y="3299375"/>
            <a:ext cx="2567700" cy="511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323" name="Shape 323"/>
          <p:cNvSpPr txBox="1"/>
          <p:nvPr/>
        </p:nvSpPr>
        <p:spPr>
          <a:xfrm rot="-3627230">
            <a:off x="-19498" y="2060888"/>
            <a:ext cx="1823879" cy="5110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 new registered 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/>
              <a:t>user data</a:t>
            </a:r>
          </a:p>
        </p:txBody>
      </p:sp>
      <p:sp>
        <p:nvSpPr>
          <p:cNvPr id="324" name="Shape 324"/>
          <p:cNvSpPr txBox="1"/>
          <p:nvPr/>
        </p:nvSpPr>
        <p:spPr>
          <a:xfrm rot="799">
            <a:off x="1811186" y="1217637"/>
            <a:ext cx="12912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User Login Data</a:t>
            </a:r>
          </a:p>
        </p:txBody>
      </p:sp>
      <p:sp>
        <p:nvSpPr>
          <p:cNvPr id="325" name="Shape 325"/>
          <p:cNvSpPr txBox="1"/>
          <p:nvPr/>
        </p:nvSpPr>
        <p:spPr>
          <a:xfrm>
            <a:off x="3827362" y="1206000"/>
            <a:ext cx="851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User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Register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Data</a:t>
            </a:r>
          </a:p>
        </p:txBody>
      </p:sp>
      <p:sp>
        <p:nvSpPr>
          <p:cNvPr id="326" name="Shape 326"/>
          <p:cNvSpPr txBox="1"/>
          <p:nvPr/>
        </p:nvSpPr>
        <p:spPr>
          <a:xfrm>
            <a:off x="4884987" y="1310012"/>
            <a:ext cx="9414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Order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Data</a:t>
            </a:r>
          </a:p>
        </p:txBody>
      </p:sp>
      <p:sp>
        <p:nvSpPr>
          <p:cNvPr id="327" name="Shape 327"/>
          <p:cNvSpPr txBox="1"/>
          <p:nvPr/>
        </p:nvSpPr>
        <p:spPr>
          <a:xfrm>
            <a:off x="6224687" y="851850"/>
            <a:ext cx="6822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New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Order 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1200"/>
              <a:t>Data</a:t>
            </a:r>
          </a:p>
        </p:txBody>
      </p:sp>
      <p:sp>
        <p:nvSpPr>
          <p:cNvPr id="328" name="Shape 328"/>
          <p:cNvSpPr txBox="1"/>
          <p:nvPr/>
        </p:nvSpPr>
        <p:spPr>
          <a:xfrm>
            <a:off x="1649473" y="5319700"/>
            <a:ext cx="995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Shipping 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Data</a:t>
            </a:r>
            <a:r>
              <a:rPr lang="en-US" sz="1200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/>
          </a:p>
        </p:txBody>
      </p:sp>
      <p:cxnSp>
        <p:nvCxnSpPr>
          <p:cNvPr id="329" name="Shape 329"/>
          <p:cNvCxnSpPr/>
          <p:nvPr/>
        </p:nvCxnSpPr>
        <p:spPr>
          <a:xfrm>
            <a:off x="7767487" y="3183925"/>
            <a:ext cx="114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0" name="Shape 330"/>
          <p:cNvCxnSpPr/>
          <p:nvPr/>
        </p:nvCxnSpPr>
        <p:spPr>
          <a:xfrm>
            <a:off x="7767487" y="3641125"/>
            <a:ext cx="114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31" name="Shape 331"/>
          <p:cNvSpPr txBox="1"/>
          <p:nvPr/>
        </p:nvSpPr>
        <p:spPr>
          <a:xfrm>
            <a:off x="7963250" y="3132562"/>
            <a:ext cx="13440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Order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Data[3]</a:t>
            </a:r>
          </a:p>
        </p:txBody>
      </p:sp>
      <p:cxnSp>
        <p:nvCxnSpPr>
          <p:cNvPr id="332" name="Shape 332"/>
          <p:cNvCxnSpPr/>
          <p:nvPr/>
        </p:nvCxnSpPr>
        <p:spPr>
          <a:xfrm flipH="1">
            <a:off x="1623975" y="5327700"/>
            <a:ext cx="25500" cy="58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33" name="Shape 333"/>
          <p:cNvCxnSpPr/>
          <p:nvPr/>
        </p:nvCxnSpPr>
        <p:spPr>
          <a:xfrm rot="10800000">
            <a:off x="6820900" y="903175"/>
            <a:ext cx="1004100" cy="146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34" name="Shape 334"/>
          <p:cNvCxnSpPr>
            <a:stCxn id="287" idx="6"/>
            <a:endCxn id="293" idx="1"/>
          </p:cNvCxnSpPr>
          <p:nvPr/>
        </p:nvCxnSpPr>
        <p:spPr>
          <a:xfrm>
            <a:off x="6151610" y="2391546"/>
            <a:ext cx="1540200" cy="2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35" name="Shape 335"/>
          <p:cNvCxnSpPr/>
          <p:nvPr/>
        </p:nvCxnSpPr>
        <p:spPr>
          <a:xfrm flipH="1" rot="10800000">
            <a:off x="5385661" y="3498963"/>
            <a:ext cx="22359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36" name="Shape 336"/>
          <p:cNvCxnSpPr/>
          <p:nvPr/>
        </p:nvCxnSpPr>
        <p:spPr>
          <a:xfrm rot="10800000">
            <a:off x="5254825" y="3244200"/>
            <a:ext cx="2315700" cy="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37" name="Shape 337"/>
          <p:cNvCxnSpPr/>
          <p:nvPr/>
        </p:nvCxnSpPr>
        <p:spPr>
          <a:xfrm>
            <a:off x="5999150" y="2620162"/>
            <a:ext cx="1964100" cy="68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38" name="Shape 338"/>
          <p:cNvCxnSpPr/>
          <p:nvPr/>
        </p:nvCxnSpPr>
        <p:spPr>
          <a:xfrm flipH="1">
            <a:off x="5509575" y="1272350"/>
            <a:ext cx="12600" cy="71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39" name="Shape 339"/>
          <p:cNvCxnSpPr>
            <a:endCxn id="288" idx="2"/>
          </p:cNvCxnSpPr>
          <p:nvPr/>
        </p:nvCxnSpPr>
        <p:spPr>
          <a:xfrm flipH="1" rot="10800000">
            <a:off x="1221537" y="2391546"/>
            <a:ext cx="468600" cy="9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40" name="Shape 340"/>
          <p:cNvSpPr txBox="1"/>
          <p:nvPr/>
        </p:nvSpPr>
        <p:spPr>
          <a:xfrm rot="-3963919">
            <a:off x="972556" y="2761852"/>
            <a:ext cx="941347" cy="18842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341" name="Shape 341"/>
          <p:cNvSpPr txBox="1"/>
          <p:nvPr/>
        </p:nvSpPr>
        <p:spPr>
          <a:xfrm rot="942987">
            <a:off x="6062841" y="2685587"/>
            <a:ext cx="794087" cy="1885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342" name="Shape 342"/>
          <p:cNvSpPr txBox="1"/>
          <p:nvPr/>
        </p:nvSpPr>
        <p:spPr>
          <a:xfrm rot="445593">
            <a:off x="6203514" y="2201795"/>
            <a:ext cx="1371706" cy="2595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New Order Data</a:t>
            </a:r>
          </a:p>
        </p:txBody>
      </p:sp>
      <p:sp>
        <p:nvSpPr>
          <p:cNvPr id="343" name="Shape 343"/>
          <p:cNvSpPr txBox="1"/>
          <p:nvPr/>
        </p:nvSpPr>
        <p:spPr>
          <a:xfrm>
            <a:off x="5351150" y="3244675"/>
            <a:ext cx="7941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344" name="Shape 344"/>
          <p:cNvSpPr txBox="1"/>
          <p:nvPr/>
        </p:nvSpPr>
        <p:spPr>
          <a:xfrm>
            <a:off x="6228575" y="3092262"/>
            <a:ext cx="9414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345" name="Shape 345"/>
          <p:cNvSpPr txBox="1"/>
          <p:nvPr/>
        </p:nvSpPr>
        <p:spPr>
          <a:xfrm rot="1299">
            <a:off x="3732883" y="5497921"/>
            <a:ext cx="7941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346" name="Shape 346"/>
          <p:cNvSpPr txBox="1"/>
          <p:nvPr/>
        </p:nvSpPr>
        <p:spPr>
          <a:xfrm>
            <a:off x="7767900" y="3731150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347" name="Shape 347"/>
          <p:cNvSpPr/>
          <p:nvPr/>
        </p:nvSpPr>
        <p:spPr>
          <a:xfrm>
            <a:off x="7967550" y="3837547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8" name="Shape 348"/>
          <p:cNvSpPr txBox="1"/>
          <p:nvPr/>
        </p:nvSpPr>
        <p:spPr>
          <a:xfrm>
            <a:off x="7845637" y="3795537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cxnSp>
        <p:nvCxnSpPr>
          <p:cNvPr id="349" name="Shape 349"/>
          <p:cNvCxnSpPr/>
          <p:nvPr/>
        </p:nvCxnSpPr>
        <p:spPr>
          <a:xfrm flipH="1" rot="10800000">
            <a:off x="6880825" y="4151312"/>
            <a:ext cx="1041000" cy="5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50" name="Shape 350"/>
          <p:cNvSpPr txBox="1"/>
          <p:nvPr/>
        </p:nvSpPr>
        <p:spPr>
          <a:xfrm>
            <a:off x="6998350" y="3641125"/>
            <a:ext cx="851700" cy="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Product Data</a:t>
            </a:r>
          </a:p>
        </p:txBody>
      </p:sp>
      <p:sp>
        <p:nvSpPr>
          <p:cNvPr id="351" name="Shape 351"/>
          <p:cNvSpPr txBox="1"/>
          <p:nvPr/>
        </p:nvSpPr>
        <p:spPr>
          <a:xfrm rot="-2191">
            <a:off x="1413856" y="3264614"/>
            <a:ext cx="941400" cy="188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352" name="Shape 352"/>
          <p:cNvSpPr txBox="1"/>
          <p:nvPr/>
        </p:nvSpPr>
        <p:spPr>
          <a:xfrm>
            <a:off x="3221175" y="3260325"/>
            <a:ext cx="7941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cxnSp>
        <p:nvCxnSpPr>
          <p:cNvPr id="353" name="Shape 353"/>
          <p:cNvCxnSpPr/>
          <p:nvPr/>
        </p:nvCxnSpPr>
        <p:spPr>
          <a:xfrm flipH="1">
            <a:off x="4376375" y="3689825"/>
            <a:ext cx="38700" cy="89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54" name="Shape 354"/>
          <p:cNvSpPr txBox="1"/>
          <p:nvPr/>
        </p:nvSpPr>
        <p:spPr>
          <a:xfrm>
            <a:off x="3637075" y="3727412"/>
            <a:ext cx="9414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New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/>
              <a:t>Product Data</a:t>
            </a:r>
          </a:p>
        </p:txBody>
      </p:sp>
      <p:cxnSp>
        <p:nvCxnSpPr>
          <p:cNvPr id="355" name="Shape 355"/>
          <p:cNvCxnSpPr/>
          <p:nvPr/>
        </p:nvCxnSpPr>
        <p:spPr>
          <a:xfrm>
            <a:off x="4542600" y="5229375"/>
            <a:ext cx="0" cy="80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56" name="Shape 356"/>
          <p:cNvCxnSpPr/>
          <p:nvPr/>
        </p:nvCxnSpPr>
        <p:spPr>
          <a:xfrm flipH="1" rot="10800000">
            <a:off x="4877625" y="4484775"/>
            <a:ext cx="1083900" cy="21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57" name="Shape 357"/>
          <p:cNvSpPr txBox="1"/>
          <p:nvPr/>
        </p:nvSpPr>
        <p:spPr>
          <a:xfrm rot="-4472776">
            <a:off x="5288652" y="4829897"/>
            <a:ext cx="941229" cy="18836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358" name="Shape 358"/>
          <p:cNvSpPr/>
          <p:nvPr/>
        </p:nvSpPr>
        <p:spPr>
          <a:xfrm>
            <a:off x="6258725" y="4952571"/>
            <a:ext cx="1417500" cy="69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9" name="Shape 359"/>
          <p:cNvSpPr/>
          <p:nvPr/>
        </p:nvSpPr>
        <p:spPr>
          <a:xfrm>
            <a:off x="6429275" y="6140312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0" name="Shape 360"/>
          <p:cNvSpPr txBox="1"/>
          <p:nvPr/>
        </p:nvSpPr>
        <p:spPr>
          <a:xfrm>
            <a:off x="6365225" y="6147225"/>
            <a:ext cx="12045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Live Camera Feed</a:t>
            </a:r>
          </a:p>
        </p:txBody>
      </p:sp>
      <p:sp>
        <p:nvSpPr>
          <p:cNvPr id="361" name="Shape 361"/>
          <p:cNvSpPr txBox="1"/>
          <p:nvPr/>
        </p:nvSpPr>
        <p:spPr>
          <a:xfrm>
            <a:off x="6281675" y="4963825"/>
            <a:ext cx="1371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Live Camera Feed Module</a:t>
            </a:r>
          </a:p>
        </p:txBody>
      </p:sp>
      <p:cxnSp>
        <p:nvCxnSpPr>
          <p:cNvPr id="362" name="Shape 362"/>
          <p:cNvCxnSpPr>
            <a:stCxn id="360" idx="0"/>
            <a:endCxn id="361" idx="2"/>
          </p:cNvCxnSpPr>
          <p:nvPr/>
        </p:nvCxnSpPr>
        <p:spPr>
          <a:xfrm rot="10800000">
            <a:off x="6967475" y="5569125"/>
            <a:ext cx="0" cy="57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63" name="Shape 363"/>
          <p:cNvSpPr txBox="1"/>
          <p:nvPr/>
        </p:nvSpPr>
        <p:spPr>
          <a:xfrm>
            <a:off x="6610400" y="5575600"/>
            <a:ext cx="15906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Live Feed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Video Data</a:t>
            </a:r>
          </a:p>
        </p:txBody>
      </p:sp>
      <p:sp>
        <p:nvSpPr>
          <p:cNvPr id="364" name="Shape 364"/>
          <p:cNvSpPr txBox="1"/>
          <p:nvPr/>
        </p:nvSpPr>
        <p:spPr>
          <a:xfrm>
            <a:off x="7884550" y="4554875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sp>
        <p:nvSpPr>
          <p:cNvPr id="365" name="Shape 365"/>
          <p:cNvSpPr/>
          <p:nvPr/>
        </p:nvSpPr>
        <p:spPr>
          <a:xfrm>
            <a:off x="8008000" y="4661272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6" name="Shape 366"/>
          <p:cNvSpPr txBox="1"/>
          <p:nvPr/>
        </p:nvSpPr>
        <p:spPr>
          <a:xfrm>
            <a:off x="7955537" y="4650612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cxnSp>
        <p:nvCxnSpPr>
          <p:cNvPr id="367" name="Shape 367"/>
          <p:cNvCxnSpPr>
            <a:stCxn id="361" idx="3"/>
            <a:endCxn id="366" idx="1"/>
          </p:cNvCxnSpPr>
          <p:nvPr/>
        </p:nvCxnSpPr>
        <p:spPr>
          <a:xfrm flipH="1" rot="10800000">
            <a:off x="7653275" y="4929925"/>
            <a:ext cx="302400" cy="33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68" name="Shape 368"/>
          <p:cNvSpPr txBox="1"/>
          <p:nvPr/>
        </p:nvSpPr>
        <p:spPr>
          <a:xfrm>
            <a:off x="6736450" y="4473362"/>
            <a:ext cx="15906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Live Feed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Video Data</a:t>
            </a:r>
          </a:p>
        </p:txBody>
      </p:sp>
      <p:sp>
        <p:nvSpPr>
          <p:cNvPr id="369" name="Shape 369"/>
          <p:cNvSpPr txBox="1"/>
          <p:nvPr/>
        </p:nvSpPr>
        <p:spPr>
          <a:xfrm rot="5397809">
            <a:off x="4613488" y="4285479"/>
            <a:ext cx="9414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370" name="Shape 370"/>
          <p:cNvSpPr/>
          <p:nvPr/>
        </p:nvSpPr>
        <p:spPr>
          <a:xfrm>
            <a:off x="7689462" y="206609"/>
            <a:ext cx="1076400" cy="5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1" name="Shape 371"/>
          <p:cNvSpPr txBox="1"/>
          <p:nvPr/>
        </p:nvSpPr>
        <p:spPr>
          <a:xfrm>
            <a:off x="7539300" y="180950"/>
            <a:ext cx="1290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Interface</a:t>
            </a:r>
          </a:p>
        </p:txBody>
      </p:sp>
      <p:cxnSp>
        <p:nvCxnSpPr>
          <p:cNvPr id="372" name="Shape 372"/>
          <p:cNvCxnSpPr/>
          <p:nvPr/>
        </p:nvCxnSpPr>
        <p:spPr>
          <a:xfrm flipH="1">
            <a:off x="8041175" y="877925"/>
            <a:ext cx="51000" cy="45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73" name="Shape 373"/>
          <p:cNvCxnSpPr/>
          <p:nvPr/>
        </p:nvCxnSpPr>
        <p:spPr>
          <a:xfrm flipH="1" rot="10800000">
            <a:off x="8322875" y="801575"/>
            <a:ext cx="23700" cy="5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74" name="Shape 374"/>
          <p:cNvSpPr txBox="1"/>
          <p:nvPr/>
        </p:nvSpPr>
        <p:spPr>
          <a:xfrm rot="-431653">
            <a:off x="6058332" y="1675775"/>
            <a:ext cx="1540326" cy="51134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200"/>
              <a:t>Shopping Cart Data</a:t>
            </a:r>
          </a:p>
        </p:txBody>
      </p:sp>
      <p:cxnSp>
        <p:nvCxnSpPr>
          <p:cNvPr id="375" name="Shape 375"/>
          <p:cNvCxnSpPr/>
          <p:nvPr/>
        </p:nvCxnSpPr>
        <p:spPr>
          <a:xfrm flipH="1">
            <a:off x="5936687" y="1829300"/>
            <a:ext cx="1698600" cy="25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76" name="Shape 376"/>
          <p:cNvSpPr txBox="1"/>
          <p:nvPr/>
        </p:nvSpPr>
        <p:spPr>
          <a:xfrm>
            <a:off x="7158825" y="866975"/>
            <a:ext cx="9414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/>
              <a:t>Shopping Cart Data</a:t>
            </a:r>
          </a:p>
        </p:txBody>
      </p:sp>
      <p:sp>
        <p:nvSpPr>
          <p:cNvPr id="377" name="Shape 377"/>
          <p:cNvSpPr txBox="1"/>
          <p:nvPr/>
        </p:nvSpPr>
        <p:spPr>
          <a:xfrm>
            <a:off x="8285450" y="845562"/>
            <a:ext cx="10410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/>
              <a:t>Shopping Cart Data</a:t>
            </a:r>
          </a:p>
        </p:txBody>
      </p:sp>
      <p:cxnSp>
        <p:nvCxnSpPr>
          <p:cNvPr id="378" name="Shape 378"/>
          <p:cNvCxnSpPr/>
          <p:nvPr/>
        </p:nvCxnSpPr>
        <p:spPr>
          <a:xfrm>
            <a:off x="508950" y="3944300"/>
            <a:ext cx="750600" cy="76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79" name="Shape 379"/>
          <p:cNvSpPr txBox="1"/>
          <p:nvPr/>
        </p:nvSpPr>
        <p:spPr>
          <a:xfrm rot="2700000">
            <a:off x="733310" y="4169838"/>
            <a:ext cx="941441" cy="1883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cxnSp>
        <p:nvCxnSpPr>
          <p:cNvPr id="380" name="Shape 380"/>
          <p:cNvCxnSpPr/>
          <p:nvPr/>
        </p:nvCxnSpPr>
        <p:spPr>
          <a:xfrm flipH="1">
            <a:off x="1972200" y="3511700"/>
            <a:ext cx="2137500" cy="115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81" name="Shape 381"/>
          <p:cNvSpPr txBox="1"/>
          <p:nvPr/>
        </p:nvSpPr>
        <p:spPr>
          <a:xfrm rot="-1505269">
            <a:off x="2124568" y="3919251"/>
            <a:ext cx="1098095" cy="25956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Order Data</a:t>
            </a:r>
          </a:p>
        </p:txBody>
      </p:sp>
      <p:cxnSp>
        <p:nvCxnSpPr>
          <p:cNvPr id="382" name="Shape 382"/>
          <p:cNvCxnSpPr/>
          <p:nvPr/>
        </p:nvCxnSpPr>
        <p:spPr>
          <a:xfrm rot="10800000">
            <a:off x="4816375" y="3606212"/>
            <a:ext cx="91200" cy="256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83" name="Shape 383"/>
          <p:cNvCxnSpPr/>
          <p:nvPr/>
        </p:nvCxnSpPr>
        <p:spPr>
          <a:xfrm flipH="1" rot="10800000">
            <a:off x="4587675" y="2017175"/>
            <a:ext cx="3098700" cy="409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84" name="Shape 384"/>
          <p:cNvSpPr txBox="1"/>
          <p:nvPr/>
        </p:nvSpPr>
        <p:spPr>
          <a:xfrm rot="-3313565">
            <a:off x="6634804" y="2595679"/>
            <a:ext cx="1104078" cy="2595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457200" y="2551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What is it for?</a:t>
            </a: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71750" y="1398150"/>
            <a:ext cx="4038600" cy="44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Fast and easy online shopping services for prime See-Food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3050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Fresh and high-quality See-Food from different parts of the world</a:t>
            </a:r>
          </a:p>
          <a:p>
            <a:pPr indent="0" lvl="0" marL="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3050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Online shopping for fresh produce delivered overnight to your door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1825" y="1398150"/>
            <a:ext cx="4664975" cy="260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21825" y="4006449"/>
            <a:ext cx="4664974" cy="269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457200" y="328325"/>
            <a:ext cx="82296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Our </a:t>
            </a:r>
            <a:r>
              <a:rPr lang="en-US"/>
              <a:t>G</a:t>
            </a: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oal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296550" y="1492825"/>
            <a:ext cx="8550900" cy="44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To provide an online website for users to register for an account, place orders, track orders, and review order history</a:t>
            </a:r>
          </a:p>
          <a:p>
            <a:pPr indent="-273050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None/>
            </a:pPr>
            <a:r>
              <a:t/>
            </a:r>
            <a:endParaRPr b="0" i="0" sz="2600" u="none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indent="-273050" lvl="0" marL="27305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Provide a live-feed video of our livestock for users to pick and choose from</a:t>
            </a:r>
          </a:p>
        </p:txBody>
      </p:sp>
      <p:pic>
        <p:nvPicPr>
          <p:cNvPr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4850" y="4557021"/>
            <a:ext cx="2727150" cy="184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457200" y="239075"/>
            <a:ext cx="8229600" cy="869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Our </a:t>
            </a:r>
            <a:r>
              <a:rPr lang="en-US"/>
              <a:t>S</a:t>
            </a: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ystem’s </a:t>
            </a:r>
            <a:r>
              <a:rPr lang="en-US"/>
              <a:t>F</a:t>
            </a: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eatures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457200" y="1920875"/>
            <a:ext cx="4038599" cy="4433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View a live feed of seafood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Order food from home using the website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Shipping the product to the user’s home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3050" lvl="0" marL="273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Noto Sans Symbols"/>
              <a:buChar char="●"/>
            </a:pPr>
            <a:r>
              <a:rPr lang="en-US"/>
              <a:t>Tracking the order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3349" y="1920875"/>
            <a:ext cx="2249899" cy="224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6924" y="4432374"/>
            <a:ext cx="2566275" cy="192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457200" y="231225"/>
            <a:ext cx="8229600" cy="6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r>
              <a:rPr b="0" i="0" lang="en-US" sz="5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DFD Level 0</a:t>
            </a:r>
          </a:p>
        </p:txBody>
      </p:sp>
      <p:sp>
        <p:nvSpPr>
          <p:cNvPr id="113" name="Shape 113"/>
          <p:cNvSpPr/>
          <p:nvPr/>
        </p:nvSpPr>
        <p:spPr>
          <a:xfrm>
            <a:off x="3131875" y="1541850"/>
            <a:ext cx="2987400" cy="464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 txBox="1"/>
          <p:nvPr/>
        </p:nvSpPr>
        <p:spPr>
          <a:xfrm>
            <a:off x="3131875" y="1541850"/>
            <a:ext cx="2987400" cy="46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See-Food Controller [2.1]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Product Selection Module [2.2]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Registration Module [2.3]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Product Upload Module [2.4]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Order Module [2.5]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Order Confirmation Module [2.6]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Live Camera Feed Module [2.7]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Shopping Cart Module [2.8]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Shipping Module [2.9]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Login Module [2.11]</a:t>
            </a:r>
          </a:p>
        </p:txBody>
      </p:sp>
      <p:sp>
        <p:nvSpPr>
          <p:cNvPr id="115" name="Shape 115"/>
          <p:cNvSpPr txBox="1"/>
          <p:nvPr/>
        </p:nvSpPr>
        <p:spPr>
          <a:xfrm>
            <a:off x="-4416725" y="0"/>
            <a:ext cx="4031400" cy="66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 sz="2000"/>
              <a:t>MODIFIED DFD LEVEL 0</a:t>
            </a:r>
          </a:p>
          <a:p>
            <a:pPr indent="-355600" lvl="0" marL="457200">
              <a:spcBef>
                <a:spcPts val="0"/>
              </a:spcBef>
              <a:buSzPct val="100000"/>
              <a:buChar char="-"/>
            </a:pPr>
            <a:r>
              <a:rPr lang="en-US" sz="2000"/>
              <a:t>Reformatted DFD Level 0 (Since the original is an image)</a:t>
            </a:r>
          </a:p>
          <a:p>
            <a:pPr indent="-355600" lvl="0" marL="457200" rtl="0">
              <a:spcBef>
                <a:spcPts val="0"/>
              </a:spcBef>
              <a:buSzPct val="100000"/>
              <a:buChar char="-"/>
            </a:pPr>
            <a:r>
              <a:rPr lang="en-US" sz="2000"/>
              <a:t>Added numeric labels and ordered with respect to presentation slides (With the exception of Login Module)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457200" y="3001050"/>
            <a:ext cx="23448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User Data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Live Feed Video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Product Info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Order Data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6449150" y="2696250"/>
            <a:ext cx="23448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Shipment Label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Order Confirmation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Constantia"/>
              <a:buChar char="-"/>
            </a:pPr>
            <a:r>
              <a:rPr b="1" lang="en-US" sz="1600">
                <a:latin typeface="Constantia"/>
                <a:ea typeface="Constantia"/>
                <a:cs typeface="Constantia"/>
                <a:sym typeface="Constantia"/>
              </a:rPr>
              <a:t>Shipping Tracking Number</a:t>
            </a:r>
          </a:p>
        </p:txBody>
      </p:sp>
      <p:cxnSp>
        <p:nvCxnSpPr>
          <p:cNvPr id="118" name="Shape 118"/>
          <p:cNvCxnSpPr/>
          <p:nvPr/>
        </p:nvCxnSpPr>
        <p:spPr>
          <a:xfrm>
            <a:off x="321225" y="4300575"/>
            <a:ext cx="2666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19" name="Shape 119"/>
          <p:cNvCxnSpPr/>
          <p:nvPr/>
        </p:nvCxnSpPr>
        <p:spPr>
          <a:xfrm>
            <a:off x="6341025" y="4300575"/>
            <a:ext cx="2666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4250"/>
            <a:ext cx="9144000" cy="674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/>
        </p:nvSpPr>
        <p:spPr>
          <a:xfrm rot="-1073291">
            <a:off x="1973769" y="4201463"/>
            <a:ext cx="835069" cy="1959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127" name="Shape 127"/>
          <p:cNvSpPr txBox="1"/>
          <p:nvPr/>
        </p:nvSpPr>
        <p:spPr>
          <a:xfrm rot="-3604395">
            <a:off x="33740" y="2102305"/>
            <a:ext cx="1899006" cy="53626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 new registered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/>
              <a:t>user data</a:t>
            </a:r>
          </a:p>
        </p:txBody>
      </p:sp>
      <p:sp>
        <p:nvSpPr>
          <p:cNvPr id="128" name="Shape 128"/>
          <p:cNvSpPr txBox="1"/>
          <p:nvPr/>
        </p:nvSpPr>
        <p:spPr>
          <a:xfrm rot="-1485135">
            <a:off x="2824743" y="4021988"/>
            <a:ext cx="1153583" cy="2699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Order Data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7158874" y="5292596"/>
            <a:ext cx="8367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130" name="Shape 130"/>
          <p:cNvSpPr txBox="1"/>
          <p:nvPr/>
        </p:nvSpPr>
        <p:spPr>
          <a:xfrm rot="-2080">
            <a:off x="5850499" y="5292501"/>
            <a:ext cx="991800" cy="1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4697288" y="5292648"/>
            <a:ext cx="8367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132" name="Shape 132"/>
          <p:cNvSpPr txBox="1"/>
          <p:nvPr/>
        </p:nvSpPr>
        <p:spPr>
          <a:xfrm rot="-719216">
            <a:off x="1527628" y="3984654"/>
            <a:ext cx="990906" cy="195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33" name="Shape 133"/>
          <p:cNvSpPr txBox="1"/>
          <p:nvPr/>
        </p:nvSpPr>
        <p:spPr>
          <a:xfrm rot="-1485135">
            <a:off x="3137571" y="4306710"/>
            <a:ext cx="1153583" cy="2699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Order Data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2742867" y="5371400"/>
            <a:ext cx="8367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135" name="Shape 135"/>
          <p:cNvSpPr txBox="1"/>
          <p:nvPr/>
        </p:nvSpPr>
        <p:spPr>
          <a:xfrm rot="-2080">
            <a:off x="6073887" y="3984624"/>
            <a:ext cx="991800" cy="1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36" name="Shape 136"/>
          <p:cNvSpPr txBox="1"/>
          <p:nvPr/>
        </p:nvSpPr>
        <p:spPr>
          <a:xfrm rot="1722848">
            <a:off x="5381501" y="3900908"/>
            <a:ext cx="833611" cy="1959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137" name="Shape 137"/>
          <p:cNvSpPr txBox="1"/>
          <p:nvPr/>
        </p:nvSpPr>
        <p:spPr>
          <a:xfrm rot="-1202323">
            <a:off x="5645597" y="2515623"/>
            <a:ext cx="1003341" cy="269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New Order Data</a:t>
            </a:r>
          </a:p>
        </p:txBody>
      </p:sp>
      <p:sp>
        <p:nvSpPr>
          <p:cNvPr id="138" name="Shape 138"/>
          <p:cNvSpPr txBox="1"/>
          <p:nvPr/>
        </p:nvSpPr>
        <p:spPr>
          <a:xfrm rot="-2080">
            <a:off x="6988034" y="1493909"/>
            <a:ext cx="991800" cy="1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39" name="Shape 139"/>
          <p:cNvSpPr txBox="1"/>
          <p:nvPr/>
        </p:nvSpPr>
        <p:spPr>
          <a:xfrm rot="920">
            <a:off x="1407907" y="1366787"/>
            <a:ext cx="11208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/>
              <a:t>User Login Data</a:t>
            </a:r>
          </a:p>
        </p:txBody>
      </p:sp>
      <p:sp>
        <p:nvSpPr>
          <p:cNvPr id="140" name="Shape 140"/>
          <p:cNvSpPr txBox="1"/>
          <p:nvPr/>
        </p:nvSpPr>
        <p:spPr>
          <a:xfrm>
            <a:off x="3983176" y="1208562"/>
            <a:ext cx="897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User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/>
              <a:t>Register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/>
              <a:t>Data</a:t>
            </a:r>
          </a:p>
        </p:txBody>
      </p:sp>
      <p:sp>
        <p:nvSpPr>
          <p:cNvPr id="141" name="Shape 141"/>
          <p:cNvSpPr txBox="1"/>
          <p:nvPr/>
        </p:nvSpPr>
        <p:spPr>
          <a:xfrm>
            <a:off x="5239253" y="1366624"/>
            <a:ext cx="9918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Order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/>
              <a:t>Data</a:t>
            </a:r>
          </a:p>
        </p:txBody>
      </p:sp>
      <p:sp>
        <p:nvSpPr>
          <p:cNvPr id="142" name="Shape 142"/>
          <p:cNvSpPr txBox="1"/>
          <p:nvPr/>
        </p:nvSpPr>
        <p:spPr>
          <a:xfrm rot="2373194">
            <a:off x="2994596" y="2584459"/>
            <a:ext cx="985560" cy="1972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43" name="Shape 143"/>
          <p:cNvSpPr txBox="1"/>
          <p:nvPr/>
        </p:nvSpPr>
        <p:spPr>
          <a:xfrm rot="1994384">
            <a:off x="2594671" y="2707305"/>
            <a:ext cx="741046" cy="4523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Login</a:t>
            </a:r>
          </a:p>
        </p:txBody>
      </p:sp>
      <p:sp>
        <p:nvSpPr>
          <p:cNvPr id="144" name="Shape 144"/>
          <p:cNvSpPr txBox="1"/>
          <p:nvPr/>
        </p:nvSpPr>
        <p:spPr>
          <a:xfrm rot="3578280">
            <a:off x="3888010" y="2671240"/>
            <a:ext cx="1254101" cy="5841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100"/>
              <a:t>Registration confirmation</a:t>
            </a:r>
          </a:p>
        </p:txBody>
      </p:sp>
      <p:sp>
        <p:nvSpPr>
          <p:cNvPr id="145" name="Shape 145"/>
          <p:cNvSpPr txBox="1"/>
          <p:nvPr/>
        </p:nvSpPr>
        <p:spPr>
          <a:xfrm rot="3349572">
            <a:off x="3565787" y="2683401"/>
            <a:ext cx="827836" cy="40196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Verified</a:t>
            </a:r>
          </a:p>
        </p:txBody>
      </p:sp>
      <p:sp>
        <p:nvSpPr>
          <p:cNvPr id="146" name="Shape 146"/>
          <p:cNvSpPr txBox="1"/>
          <p:nvPr/>
        </p:nvSpPr>
        <p:spPr>
          <a:xfrm rot="-3112427">
            <a:off x="4768330" y="2746223"/>
            <a:ext cx="1152096" cy="2719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200"/>
              <a:t>New Order Data</a:t>
            </a:r>
          </a:p>
        </p:txBody>
      </p:sp>
      <p:sp>
        <p:nvSpPr>
          <p:cNvPr id="147" name="Shape 147"/>
          <p:cNvSpPr txBox="1"/>
          <p:nvPr/>
        </p:nvSpPr>
        <p:spPr>
          <a:xfrm rot="-3900082">
            <a:off x="4368877" y="2630122"/>
            <a:ext cx="966879" cy="1984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48" name="Shape 148"/>
          <p:cNvSpPr txBox="1"/>
          <p:nvPr/>
        </p:nvSpPr>
        <p:spPr>
          <a:xfrm rot="5670741">
            <a:off x="4695864" y="4281862"/>
            <a:ext cx="823652" cy="1982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149" name="Shape 149"/>
          <p:cNvSpPr txBox="1"/>
          <p:nvPr/>
        </p:nvSpPr>
        <p:spPr>
          <a:xfrm rot="-4998952">
            <a:off x="3923761" y="4190477"/>
            <a:ext cx="976839" cy="1987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50" name="Shape 150"/>
          <p:cNvSpPr txBox="1"/>
          <p:nvPr/>
        </p:nvSpPr>
        <p:spPr>
          <a:xfrm rot="-1577104">
            <a:off x="5865809" y="2916422"/>
            <a:ext cx="988398" cy="1962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51" name="Shape 151"/>
          <p:cNvSpPr txBox="1"/>
          <p:nvPr/>
        </p:nvSpPr>
        <p:spPr>
          <a:xfrm rot="-2080">
            <a:off x="5431692" y="3273288"/>
            <a:ext cx="991800" cy="1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52" name="Shape 152"/>
          <p:cNvSpPr txBox="1"/>
          <p:nvPr/>
        </p:nvSpPr>
        <p:spPr>
          <a:xfrm>
            <a:off x="5379856" y="3664136"/>
            <a:ext cx="8367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</a:t>
            </a:r>
          </a:p>
        </p:txBody>
      </p:sp>
      <p:sp>
        <p:nvSpPr>
          <p:cNvPr id="153" name="Shape 153"/>
          <p:cNvSpPr txBox="1"/>
          <p:nvPr/>
        </p:nvSpPr>
        <p:spPr>
          <a:xfrm rot="2208848">
            <a:off x="5113445" y="4300208"/>
            <a:ext cx="986280" cy="1965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Retrieve</a:t>
            </a:r>
          </a:p>
        </p:txBody>
      </p:sp>
      <p:sp>
        <p:nvSpPr>
          <p:cNvPr id="154" name="Shape 154"/>
          <p:cNvSpPr txBox="1"/>
          <p:nvPr/>
        </p:nvSpPr>
        <p:spPr>
          <a:xfrm rot="-3566">
            <a:off x="2983112" y="3242350"/>
            <a:ext cx="11568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/>
              <a:t>Order Data</a:t>
            </a:r>
          </a:p>
        </p:txBody>
      </p:sp>
      <p:sp>
        <p:nvSpPr>
          <p:cNvPr id="155" name="Shape 155"/>
          <p:cNvSpPr txBox="1"/>
          <p:nvPr/>
        </p:nvSpPr>
        <p:spPr>
          <a:xfrm rot="-3566">
            <a:off x="2975382" y="3595840"/>
            <a:ext cx="11568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/>
              <a:t>Order Data</a:t>
            </a:r>
          </a:p>
        </p:txBody>
      </p:sp>
      <p:sp>
        <p:nvSpPr>
          <p:cNvPr id="156" name="Shape 156"/>
          <p:cNvSpPr txBox="1"/>
          <p:nvPr/>
        </p:nvSpPr>
        <p:spPr>
          <a:xfrm>
            <a:off x="2576975" y="2021000"/>
            <a:ext cx="8007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/>
              <a:t>[2.11]</a:t>
            </a:r>
          </a:p>
        </p:txBody>
      </p:sp>
      <p:sp>
        <p:nvSpPr>
          <p:cNvPr id="157" name="Shape 157"/>
          <p:cNvSpPr txBox="1"/>
          <p:nvPr/>
        </p:nvSpPr>
        <p:spPr>
          <a:xfrm>
            <a:off x="4420125" y="3621200"/>
            <a:ext cx="589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[2.1]</a:t>
            </a:r>
          </a:p>
        </p:txBody>
      </p:sp>
      <p:sp>
        <p:nvSpPr>
          <p:cNvPr id="158" name="Shape 158"/>
          <p:cNvSpPr txBox="1"/>
          <p:nvPr/>
        </p:nvSpPr>
        <p:spPr>
          <a:xfrm>
            <a:off x="6096525" y="3392600"/>
            <a:ext cx="589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[2.2]</a:t>
            </a:r>
          </a:p>
        </p:txBody>
      </p:sp>
      <p:sp>
        <p:nvSpPr>
          <p:cNvPr id="159" name="Shape 159"/>
          <p:cNvSpPr txBox="1"/>
          <p:nvPr/>
        </p:nvSpPr>
        <p:spPr>
          <a:xfrm>
            <a:off x="4111150" y="2145300"/>
            <a:ext cx="589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[2.3]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7010925" y="4611800"/>
            <a:ext cx="589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[2.4]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5639325" y="2097200"/>
            <a:ext cx="589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[2.5]</a:t>
            </a:r>
          </a:p>
        </p:txBody>
      </p:sp>
      <p:sp>
        <p:nvSpPr>
          <p:cNvPr id="162" name="Shape 162"/>
          <p:cNvSpPr txBox="1"/>
          <p:nvPr/>
        </p:nvSpPr>
        <p:spPr>
          <a:xfrm>
            <a:off x="7163325" y="1944800"/>
            <a:ext cx="589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[2.6]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4448900" y="5062100"/>
            <a:ext cx="589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[2.7]</a:t>
            </a:r>
          </a:p>
        </p:txBody>
      </p:sp>
      <p:sp>
        <p:nvSpPr>
          <p:cNvPr id="164" name="Shape 164"/>
          <p:cNvSpPr txBox="1"/>
          <p:nvPr/>
        </p:nvSpPr>
        <p:spPr>
          <a:xfrm>
            <a:off x="2591325" y="3316400"/>
            <a:ext cx="589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[2.8]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2972325" y="4764200"/>
            <a:ext cx="589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[2.9]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-4353375" y="1000"/>
            <a:ext cx="3951900" cy="6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 sz="3000"/>
              <a:t>WARNING:</a:t>
            </a:r>
          </a:p>
          <a:p>
            <a:pPr indent="-330200" lvl="0" marL="457200" rtl="0">
              <a:spcBef>
                <a:spcPts val="0"/>
              </a:spcBef>
              <a:buSzPct val="100000"/>
              <a:buChar char="-"/>
            </a:pPr>
            <a:r>
              <a:rPr b="1" lang="en-US" sz="1600"/>
              <a:t>THIS IS AN IMAGE</a:t>
            </a:r>
            <a:r>
              <a:rPr lang="en-US" sz="1600"/>
              <a:t>. THE </a:t>
            </a:r>
            <a:r>
              <a:rPr b="1" i="1" lang="en-US" sz="1600"/>
              <a:t>ONLY </a:t>
            </a:r>
            <a:r>
              <a:rPr lang="en-US" sz="1600"/>
              <a:t>MODIFIABLE ELEMENTS ARE: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-330200" lvl="1" marL="914400" rtl="0">
              <a:spcBef>
                <a:spcPts val="0"/>
              </a:spcBef>
              <a:buSzPct val="100000"/>
              <a:buChar char="-"/>
            </a:pPr>
            <a:r>
              <a:rPr lang="en-US" sz="1600"/>
              <a:t> </a:t>
            </a:r>
            <a:r>
              <a:rPr b="1" i="1" lang="en-US" sz="1600"/>
              <a:t>THE DATA FLOW TEXT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b="1" sz="1600"/>
          </a:p>
          <a:p>
            <a:pPr indent="-330200" lvl="1" marL="914400">
              <a:spcBef>
                <a:spcPts val="0"/>
              </a:spcBef>
              <a:buSzPct val="100000"/>
              <a:buChar char="-"/>
            </a:pPr>
            <a:r>
              <a:rPr lang="en-US" sz="1600"/>
              <a:t> </a:t>
            </a:r>
            <a:r>
              <a:rPr b="1" i="1" lang="en-US" sz="1600"/>
              <a:t>THE NUMERIC LABELS OF EACH MODULE.</a:t>
            </a:r>
            <a:r>
              <a:rPr lang="en-US" sz="1600"/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305525" y="42221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3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See-Food Controller (SFC) [2.1]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611225" y="1239725"/>
            <a:ext cx="7909200" cy="51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>
                <a:latin typeface="Constantia"/>
                <a:ea typeface="Constantia"/>
                <a:cs typeface="Constantia"/>
                <a:sym typeface="Constantia"/>
              </a:rPr>
              <a:t>Allows vendor to view and process web-based customer and order data from a locally running, centralized software appli</a:t>
            </a:r>
            <a:r>
              <a:rPr lang="en-US" sz="2400">
                <a:latin typeface="Constantia"/>
                <a:ea typeface="Constantia"/>
                <a:cs typeface="Constantia"/>
                <a:sym typeface="Constantia"/>
              </a:rPr>
              <a:t>cation</a:t>
            </a:r>
            <a:r>
              <a:rPr lang="en-US" sz="2400">
                <a:latin typeface="Constantia"/>
                <a:ea typeface="Constantia"/>
                <a:cs typeface="Constantia"/>
                <a:sym typeface="Constantia"/>
              </a:rPr>
              <a:t>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latin typeface="Constantia"/>
              <a:ea typeface="Constantia"/>
              <a:cs typeface="Constantia"/>
              <a:sym typeface="Constantia"/>
            </a:endParaRPr>
          </a:p>
          <a:p>
            <a:pPr indent="-3810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2400">
                <a:latin typeface="Constantia"/>
                <a:ea typeface="Constantia"/>
                <a:cs typeface="Constantia"/>
                <a:sym typeface="Constantia"/>
              </a:rPr>
              <a:t>Connects modules together and allows the vendor access to data.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onstantia"/>
              <a:ea typeface="Constantia"/>
              <a:cs typeface="Constantia"/>
              <a:sym typeface="Constantia"/>
            </a:endParaRPr>
          </a:p>
          <a:p>
            <a:pPr indent="-381000" lvl="0" marL="457200" rtl="0">
              <a:spcBef>
                <a:spcPts val="0"/>
              </a:spcBef>
              <a:buSzPct val="100000"/>
              <a:buFont typeface="Constantia"/>
              <a:buChar char="●"/>
            </a:pPr>
            <a:r>
              <a:rPr lang="en-US" sz="2400">
                <a:latin typeface="Constantia"/>
                <a:ea typeface="Constantia"/>
                <a:cs typeface="Constantia"/>
                <a:sym typeface="Constantia"/>
              </a:rPr>
              <a:t>Provides the module process interfaces for the vendor to view, add, update &amp; delete from the Customer, Order, and Inventory databases.</a:t>
            </a:r>
            <a:br>
              <a:rPr lang="en-US" sz="2400">
                <a:latin typeface="Constantia"/>
                <a:ea typeface="Constantia"/>
                <a:cs typeface="Constantia"/>
                <a:sym typeface="Constantia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onstantia"/>
              <a:ea typeface="Constantia"/>
              <a:cs typeface="Constantia"/>
              <a:sym typeface="Constantia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361650" y="231116"/>
            <a:ext cx="8520600" cy="81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Product Selection Module [2.2]</a:t>
            </a:r>
          </a:p>
        </p:txBody>
      </p:sp>
      <p:sp>
        <p:nvSpPr>
          <p:cNvPr id="180" name="Shape 180"/>
          <p:cNvSpPr txBox="1"/>
          <p:nvPr/>
        </p:nvSpPr>
        <p:spPr>
          <a:xfrm>
            <a:off x="361650" y="882400"/>
            <a:ext cx="5517300" cy="57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6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Provides a method for the user to retrieve information pertaining a specific product that is seen in the live feed camera.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onstantia"/>
              <a:buChar char="●"/>
            </a:pPr>
            <a:r>
              <a:rPr lang="en-US" sz="15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Along with the live feed camera, the module will list products currently available.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onstantia"/>
              <a:buChar char="●"/>
            </a:pPr>
            <a:r>
              <a:rPr lang="en-US" sz="15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Each product would have a unique product ID placed on the body that is visible in the live camera feed. The user can use product ID to get more information about a product.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onstantia"/>
              <a:buChar char="●"/>
            </a:pPr>
            <a:r>
              <a:rPr lang="en-US" sz="15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A form with a text field allows the user to  input a product ID (as seen from the live feed)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onstantia"/>
              <a:buChar char="●"/>
            </a:pPr>
            <a:r>
              <a:rPr lang="en-US" sz="15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The user’s input queries the product database. If the product ID is valid, the data pertaining to that product ID (such as weight, length &amp; date of arrival) is displayed back to user.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indent="-32385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onstantia"/>
              <a:buChar char="●"/>
            </a:pPr>
            <a:r>
              <a:rPr lang="en-US" sz="15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If the product ID is not valid, the user receives an error message.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4850" y="1048625"/>
            <a:ext cx="2374224" cy="1778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Shape 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4849" y="4228575"/>
            <a:ext cx="2474150" cy="16937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